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330" r:id="rId3"/>
    <p:sldId id="331" r:id="rId4"/>
    <p:sldId id="258" r:id="rId5"/>
    <p:sldId id="264" r:id="rId6"/>
    <p:sldId id="306" r:id="rId7"/>
    <p:sldId id="261" r:id="rId8"/>
    <p:sldId id="307" r:id="rId9"/>
    <p:sldId id="299" r:id="rId10"/>
    <p:sldId id="293" r:id="rId11"/>
    <p:sldId id="308" r:id="rId12"/>
    <p:sldId id="300" r:id="rId13"/>
    <p:sldId id="313" r:id="rId14"/>
    <p:sldId id="314" r:id="rId15"/>
    <p:sldId id="312" r:id="rId16"/>
    <p:sldId id="311" r:id="rId17"/>
    <p:sldId id="309" r:id="rId18"/>
    <p:sldId id="310" r:id="rId19"/>
    <p:sldId id="316" r:id="rId20"/>
    <p:sldId id="295" r:id="rId21"/>
    <p:sldId id="315" r:id="rId22"/>
    <p:sldId id="317" r:id="rId23"/>
    <p:sldId id="318" r:id="rId24"/>
    <p:sldId id="320" r:id="rId25"/>
    <p:sldId id="319" r:id="rId26"/>
    <p:sldId id="321" r:id="rId27"/>
    <p:sldId id="322" r:id="rId28"/>
    <p:sldId id="323" r:id="rId29"/>
    <p:sldId id="324" r:id="rId30"/>
    <p:sldId id="326" r:id="rId31"/>
    <p:sldId id="327" r:id="rId32"/>
    <p:sldId id="328" r:id="rId33"/>
    <p:sldId id="329" r:id="rId34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F0030A-2540-46C9-8E2F-E60769DE5E62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5144B-4551-49E0-B998-678B018A831F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6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1760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38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81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5443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3910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3354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2743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478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450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730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0929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5264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172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9568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895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820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7526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742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4331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242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680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362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 bwMode="black">
          <a:xfrm>
            <a:off x="3175199" y="1700784"/>
            <a:ext cx="8500062" cy="2630658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11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63C7445-6C58-44E3-9F57-6C4688003FBB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12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13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0C9008-FD63-4C0C-BABD-825EB40954A9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BE970655-416C-4531-9EC4-F6D989E8CD43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05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54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71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06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45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217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112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680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CE8913-4E6A-45CC-9BB7-65498C03418C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45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70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6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6C8E621-4969-4D5D-AFAA-D6820983903D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E34041-F9AF-40B9-B0DE-43BE020EF30D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5ADA88-D8D9-4379-9772-9852095DF5EC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FE0F5-B457-4713-979C-F38CFC02D1AE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9F303-AE07-4B36-ABB2-E03140A58CF0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περιεχομένου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E2A9F9-D895-4046-BE2C-7AF4A1EECEC1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39B4BE-C158-4AB2-B501-81A6745A4A4F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  <a:p>
            <a:pPr lvl="5" rtl="0"/>
            <a:r>
              <a:rPr lang="el-GR" dirty="0"/>
              <a:t>Έκτου</a:t>
            </a:r>
          </a:p>
          <a:p>
            <a:pPr lvl="6" rtl="0"/>
            <a:r>
              <a:rPr lang="el-GR" dirty="0"/>
              <a:t>Έβδομου</a:t>
            </a:r>
          </a:p>
          <a:p>
            <a:pPr lvl="7" rtl="0"/>
            <a:r>
              <a:rPr lang="el-GR" dirty="0"/>
              <a:t>Όγδοου</a:t>
            </a:r>
          </a:p>
          <a:p>
            <a:pPr lvl="8" rtl="0"/>
            <a:r>
              <a:rPr lang="el-GR" dirty="0"/>
              <a:t>Ένατου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60745E4E-2F92-43E0-9625-65E832776AD1}" type="datetime1">
              <a:rPr lang="el-GR" smtClean="0"/>
              <a:t>12/6/2023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A616-96F5-403E-AC23-1DE224A3DE33}" type="datetimeFigureOut">
              <a:rPr lang="el-GR" smtClean="0"/>
              <a:t>12/6/2023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B346-2427-4379-B431-F45B7AB72B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07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reativecommons.org/licenses/by-nc/4.0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smith.com/video-editor.html?gclid=CLPVxaCqh8ICFQaUfgodRDgAX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reencastify.com/" TargetMode="External"/><Relationship Id="rId5" Type="http://schemas.openxmlformats.org/officeDocument/2006/relationships/hyperlink" Target="https://www.techsmith.com/screen-capture.html" TargetMode="External"/><Relationship Id="rId4" Type="http://schemas.openxmlformats.org/officeDocument/2006/relationships/hyperlink" Target="https://screencast-o-matic.com/hom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s.com/lessons" TargetMode="External"/><Relationship Id="rId4" Type="http://schemas.openxmlformats.org/officeDocument/2006/relationships/hyperlink" Target="https://learn.playposit.com/learn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584" y="1340769"/>
            <a:ext cx="7772400" cy="1470025"/>
          </a:xfrm>
        </p:spPr>
        <p:txBody>
          <a:bodyPr>
            <a:noAutofit/>
          </a:bodyPr>
          <a:lstStyle/>
          <a:p>
            <a:r>
              <a:rPr lang="el-GR" sz="2800" dirty="0"/>
              <a:t>ΠΕ2.2 Επιμορφωτικό πρόγραμμα με θέμα “Παιδαγωγική &amp; διδασκαλία στη Γ’ εκπαίδευση. Καινοτόμες μέθοδοι και τεχνικές διδασκαλίας”</a:t>
            </a:r>
            <a:endParaRPr lang="el-G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664" y="3212976"/>
            <a:ext cx="6400800" cy="2040632"/>
          </a:xfrm>
        </p:spPr>
        <p:txBody>
          <a:bodyPr>
            <a:normAutofit/>
          </a:bodyPr>
          <a:lstStyle/>
          <a:p>
            <a:r>
              <a:rPr lang="el-GR" sz="1700" dirty="0"/>
              <a:t>Ανεστραμμένη τάξη (</a:t>
            </a:r>
            <a:r>
              <a:rPr lang="en-US" sz="1700" dirty="0"/>
              <a:t>flipped classroom</a:t>
            </a:r>
            <a:r>
              <a:rPr lang="en-US" sz="1700" dirty="0" smtClean="0"/>
              <a:t>)</a:t>
            </a:r>
          </a:p>
          <a:p>
            <a:endParaRPr lang="el-GR" sz="1700" dirty="0"/>
          </a:p>
          <a:p>
            <a:r>
              <a:rPr lang="el-GR" sz="1700" dirty="0" smtClean="0"/>
              <a:t>Φαχαντίδ</a:t>
            </a:r>
            <a:r>
              <a:rPr lang="el-GR" sz="1700" dirty="0"/>
              <a:t>η</a:t>
            </a:r>
            <a:r>
              <a:rPr lang="el-GR" sz="1700" dirty="0" smtClean="0"/>
              <a:t>ς Νικόλαος</a:t>
            </a:r>
            <a:endParaRPr lang="el-GR" sz="1700" dirty="0"/>
          </a:p>
          <a:p>
            <a:r>
              <a:rPr lang="el-GR" sz="1700" dirty="0" smtClean="0"/>
              <a:t>Αναπληρωτής Καθηγητής </a:t>
            </a:r>
            <a:endParaRPr lang="el-GR" sz="1700" dirty="0"/>
          </a:p>
          <a:p>
            <a:r>
              <a:rPr lang="el-GR" sz="1700" dirty="0" smtClean="0"/>
              <a:t>Τμήμα Εκπαιδευτικής και Κοινωνικής Πολιτικής , Πανεπιστήμιο Μακεδονίας</a:t>
            </a:r>
            <a:endParaRPr lang="el-GR" sz="1700" dirty="0"/>
          </a:p>
          <a:p>
            <a:endParaRPr lang="el-GR" sz="1800" dirty="0"/>
          </a:p>
          <a:p>
            <a:endParaRPr lang="el-GR" sz="1800" dirty="0"/>
          </a:p>
        </p:txBody>
      </p:sp>
      <p:pic>
        <p:nvPicPr>
          <p:cNvPr id="4" name="Picture 1" descr="https://empedu.gov.gr/wp-content/uploads/2020/07/epanadvm_foot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5820066"/>
            <a:ext cx="6987880" cy="104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86" y="18940"/>
            <a:ext cx="1710315" cy="10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6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n-US" dirty="0" smtClean="0"/>
              <a:t>Flipped classroom</a:t>
            </a:r>
            <a:endParaRPr lang="el-GR" dirty="0"/>
          </a:p>
        </p:txBody>
      </p:sp>
      <p:sp>
        <p:nvSpPr>
          <p:cNvPr id="14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Δυναμική, σχέσεις και μοντέλο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1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/>
            <a:r>
              <a:rPr lang="el-GR" dirty="0" smtClean="0"/>
              <a:t>Αντεστραμμένη τάξη – Ο κύκλος της δράσης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828456"/>
            <a:ext cx="9341658" cy="50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Αντεστραμμένη τάξη - Χώρος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29" y="1981200"/>
            <a:ext cx="5964903" cy="39624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415" y="2738437"/>
            <a:ext cx="5276850" cy="38195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965" y="5062288"/>
            <a:ext cx="1740694" cy="17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Αντεστραμμένη τάξη - Χώρος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725"/>
            <a:ext cx="6172200" cy="33337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006" y="2545080"/>
            <a:ext cx="6258994" cy="43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/>
            <a:r>
              <a:rPr lang="el-GR" dirty="0" smtClean="0"/>
              <a:t>Αντεστραμμένη τάξη - Χρόνος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531" y="1828456"/>
            <a:ext cx="90868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" y="1828800"/>
            <a:ext cx="11430000" cy="50292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/>
            <a:r>
              <a:rPr lang="el-GR" dirty="0" smtClean="0"/>
              <a:t>Αντεστραμμένη τάξη - δράση</a:t>
            </a:r>
            <a:endParaRPr lang="el-GR" dirty="0"/>
          </a:p>
        </p:txBody>
      </p:sp>
      <p:sp>
        <p:nvSpPr>
          <p:cNvPr id="5" name="Αριστερό-δεξί βέλος 4"/>
          <p:cNvSpPr/>
          <p:nvPr/>
        </p:nvSpPr>
        <p:spPr>
          <a:xfrm>
            <a:off x="5324856" y="2072640"/>
            <a:ext cx="1539240" cy="365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853440" y="2545080"/>
            <a:ext cx="40081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7635240" y="2545080"/>
            <a:ext cx="40081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>
            <a:off x="655320" y="4556760"/>
            <a:ext cx="1054608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βάλ 14"/>
          <p:cNvSpPr/>
          <p:nvPr/>
        </p:nvSpPr>
        <p:spPr>
          <a:xfrm>
            <a:off x="1203960" y="4556760"/>
            <a:ext cx="1661160" cy="3962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/>
          <p:cNvSpPr/>
          <p:nvPr/>
        </p:nvSpPr>
        <p:spPr>
          <a:xfrm>
            <a:off x="9232392" y="3101340"/>
            <a:ext cx="1661160" cy="3962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Ελεύθερη σχεδίαση 16"/>
          <p:cNvSpPr/>
          <p:nvPr/>
        </p:nvSpPr>
        <p:spPr>
          <a:xfrm>
            <a:off x="3596640" y="3245249"/>
            <a:ext cx="5440680" cy="2223673"/>
          </a:xfrm>
          <a:custGeom>
            <a:avLst/>
            <a:gdLst>
              <a:gd name="connsiteX0" fmla="*/ 0 w 5440680"/>
              <a:gd name="connsiteY0" fmla="*/ 2012551 h 2223673"/>
              <a:gd name="connsiteX1" fmla="*/ 1691640 w 5440680"/>
              <a:gd name="connsiteY1" fmla="*/ 2103991 h 2223673"/>
              <a:gd name="connsiteX2" fmla="*/ 2590800 w 5440680"/>
              <a:gd name="connsiteY2" fmla="*/ 579991 h 2223673"/>
              <a:gd name="connsiteX3" fmla="*/ 3337560 w 5440680"/>
              <a:gd name="connsiteY3" fmla="*/ 46591 h 2223673"/>
              <a:gd name="connsiteX4" fmla="*/ 5440680 w 5440680"/>
              <a:gd name="connsiteY4" fmla="*/ 61831 h 222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0680" h="2223673">
                <a:moveTo>
                  <a:pt x="0" y="2012551"/>
                </a:moveTo>
                <a:cubicBezTo>
                  <a:pt x="629920" y="2177651"/>
                  <a:pt x="1259840" y="2342751"/>
                  <a:pt x="1691640" y="2103991"/>
                </a:cubicBezTo>
                <a:cubicBezTo>
                  <a:pt x="2123440" y="1865231"/>
                  <a:pt x="2316480" y="922891"/>
                  <a:pt x="2590800" y="579991"/>
                </a:cubicBezTo>
                <a:cubicBezTo>
                  <a:pt x="2865120" y="237091"/>
                  <a:pt x="2862580" y="132951"/>
                  <a:pt x="3337560" y="46591"/>
                </a:cubicBezTo>
                <a:cubicBezTo>
                  <a:pt x="3812540" y="-39769"/>
                  <a:pt x="4626610" y="11031"/>
                  <a:pt x="5440680" y="61831"/>
                </a:cubicBezTo>
              </a:path>
            </a:pathLst>
          </a:custGeom>
          <a:noFill/>
          <a:ln>
            <a:solidFill>
              <a:srgbClr val="0070C0"/>
            </a:solidFill>
            <a:headEnd type="diamond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5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/>
            <a:r>
              <a:rPr lang="el-GR" dirty="0"/>
              <a:t>Αντεστραμμένη τάξη – μοντέλο </a:t>
            </a:r>
            <a:r>
              <a:rPr lang="en-US" dirty="0"/>
              <a:t>SPACE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20" y="1828456"/>
            <a:ext cx="8019712" cy="50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/>
            <a:r>
              <a:rPr lang="el-GR" dirty="0"/>
              <a:t>Αντεστραμμένη τάξη </a:t>
            </a:r>
            <a:r>
              <a:rPr lang="el-GR" dirty="0" smtClean="0"/>
              <a:t>– μοντέλο </a:t>
            </a:r>
            <a:r>
              <a:rPr lang="en-US" dirty="0" smtClean="0"/>
              <a:t>SPACE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63" y="1828457"/>
            <a:ext cx="11847710" cy="50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/>
            <a:r>
              <a:rPr lang="el-GR" dirty="0"/>
              <a:t>Αντεστραμμένη τάξη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82" y="2004291"/>
            <a:ext cx="10427855" cy="44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l-GR" dirty="0"/>
              <a:t>Αντεστραμμένη </a:t>
            </a:r>
            <a:r>
              <a:rPr lang="el-GR" dirty="0" smtClean="0"/>
              <a:t>τάξη</a:t>
            </a:r>
            <a:endParaRPr lang="el-GR" dirty="0"/>
          </a:p>
        </p:txBody>
      </p:sp>
      <p:sp>
        <p:nvSpPr>
          <p:cNvPr id="14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Ρόλοι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50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Άδεια χρήσης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420888"/>
            <a:ext cx="8229600" cy="19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>
                <a:hlinkClick r:id="rId2"/>
              </a:rPr>
              <a:t>Το παρόν εκπαιδευτικό υλικό υπόκειται σε άδεια χρήσης </a:t>
            </a:r>
            <a:r>
              <a:rPr lang="el-GR" sz="2400" dirty="0" err="1">
                <a:hlinkClick r:id="rId2"/>
              </a:rPr>
              <a:t>Creative</a:t>
            </a:r>
            <a:r>
              <a:rPr lang="el-GR" sz="2400" dirty="0">
                <a:hlinkClick r:id="rId2"/>
              </a:rPr>
              <a:t> </a:t>
            </a:r>
            <a:r>
              <a:rPr lang="el-GR" sz="2400" dirty="0" err="1">
                <a:hlinkClick r:id="rId2"/>
              </a:rPr>
              <a:t>Commons</a:t>
            </a:r>
            <a:r>
              <a:rPr lang="el-GR" sz="2400" dirty="0">
                <a:hlinkClick r:id="rId2"/>
              </a:rPr>
              <a:t> </a:t>
            </a:r>
            <a:r>
              <a:rPr lang="fr-FR" sz="2400" dirty="0">
                <a:hlinkClick r:id="rId2"/>
              </a:rPr>
              <a:t>Attribution 4.0 International (CC BY 4.0)</a:t>
            </a:r>
            <a:endParaRPr lang="fr-FR" sz="2400" dirty="0"/>
          </a:p>
          <a:p>
            <a:pPr marL="0" indent="0" algn="ctr">
              <a:buNone/>
            </a:pPr>
            <a:r>
              <a:rPr lang="el-GR" sz="2400" dirty="0"/>
              <a:t> </a:t>
            </a:r>
          </a:p>
          <a:p>
            <a:pPr algn="ctr"/>
            <a:endParaRPr lang="el-GR" sz="2400" dirty="0"/>
          </a:p>
        </p:txBody>
      </p:sp>
      <p:pic>
        <p:nvPicPr>
          <p:cNvPr id="4" name="Picture 1" descr="https://empedu.gov.gr/wp-content/uploads/2020/07/epanadvm_footer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98" y="5809818"/>
            <a:ext cx="6987880" cy="104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86" y="18940"/>
            <a:ext cx="1710315" cy="1052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789040"/>
            <a:ext cx="246971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56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/>
            <a:r>
              <a:rPr lang="el-GR" dirty="0"/>
              <a:t>Αντεστραμμένη τάξη </a:t>
            </a:r>
            <a:r>
              <a:rPr lang="el-GR" dirty="0" smtClean="0"/>
              <a:t>–</a:t>
            </a:r>
            <a:r>
              <a:rPr lang="en-US" dirty="0" smtClean="0"/>
              <a:t> </a:t>
            </a:r>
            <a:r>
              <a:rPr lang="el-GR" dirty="0" smtClean="0"/>
              <a:t>οι ρόλοι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674" y="2057400"/>
            <a:ext cx="10427854" cy="45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/>
            <a:r>
              <a:rPr lang="el-GR" dirty="0"/>
              <a:t>Αντεστραμμένη τάξη </a:t>
            </a:r>
            <a:r>
              <a:rPr lang="el-GR" dirty="0" smtClean="0"/>
              <a:t>–</a:t>
            </a:r>
            <a:r>
              <a:rPr lang="en-US" dirty="0" smtClean="0"/>
              <a:t> </a:t>
            </a:r>
            <a:r>
              <a:rPr lang="el-GR" dirty="0" smtClean="0"/>
              <a:t>οι ρόλοι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007" y="1828457"/>
            <a:ext cx="5009223" cy="50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840" y="466343"/>
            <a:ext cx="3474720" cy="1362113"/>
          </a:xfrm>
        </p:spPr>
        <p:txBody>
          <a:bodyPr rtlCol="0">
            <a:normAutofit/>
          </a:bodyPr>
          <a:lstStyle/>
          <a:p>
            <a:r>
              <a:rPr lang="el-GR" dirty="0"/>
              <a:t>Αντεστραμμένη </a:t>
            </a:r>
            <a:r>
              <a:rPr lang="el-GR" dirty="0" smtClean="0"/>
              <a:t>τάξη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/>
          <a:srcRect b="21592"/>
          <a:stretch/>
        </p:blipFill>
        <p:spPr>
          <a:xfrm>
            <a:off x="3718560" y="539244"/>
            <a:ext cx="8473440" cy="63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l-GR" dirty="0"/>
              <a:t>Αντεστραμμένη </a:t>
            </a:r>
            <a:r>
              <a:rPr lang="el-GR" dirty="0" smtClean="0"/>
              <a:t>τάξη</a:t>
            </a:r>
            <a:endParaRPr lang="el-GR" dirty="0"/>
          </a:p>
        </p:txBody>
      </p:sp>
      <p:sp>
        <p:nvSpPr>
          <p:cNvPr id="14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Βήματα υλοποίησης</a:t>
            </a:r>
          </a:p>
          <a:p>
            <a:r>
              <a:rPr lang="en-US" dirty="0"/>
              <a:t>https://ctl.utexas.edu/how-to-flip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0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840" y="466343"/>
            <a:ext cx="11308080" cy="1362113"/>
          </a:xfrm>
        </p:spPr>
        <p:txBody>
          <a:bodyPr rtlCol="0">
            <a:normAutofit/>
          </a:bodyPr>
          <a:lstStyle/>
          <a:p>
            <a:pPr algn="ctr"/>
            <a:r>
              <a:rPr lang="el-GR" dirty="0"/>
              <a:t>Αντεστραμμένη </a:t>
            </a:r>
            <a:r>
              <a:rPr lang="el-GR" dirty="0" smtClean="0"/>
              <a:t>τάξη - </a:t>
            </a:r>
            <a:r>
              <a:rPr lang="el-GR" dirty="0"/>
              <a:t>Βήματα υλοποίησης</a:t>
            </a:r>
            <a:br>
              <a:rPr lang="el-GR" dirty="0"/>
            </a:b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7" y="1967345"/>
            <a:ext cx="10570333" cy="45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840" y="466343"/>
            <a:ext cx="11384280" cy="1362113"/>
          </a:xfrm>
        </p:spPr>
        <p:txBody>
          <a:bodyPr rtlCol="0">
            <a:normAutofit/>
          </a:bodyPr>
          <a:lstStyle/>
          <a:p>
            <a:pPr algn="ctr"/>
            <a:r>
              <a:rPr lang="el-GR" dirty="0"/>
              <a:t>Αντεστραμμένη τάξη - Βήματα υλοποίησης</a:t>
            </a:r>
            <a:br>
              <a:rPr lang="el-GR" dirty="0"/>
            </a:b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64" y="1995055"/>
            <a:ext cx="10446327" cy="45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840" y="466343"/>
            <a:ext cx="11384280" cy="1362113"/>
          </a:xfrm>
        </p:spPr>
        <p:txBody>
          <a:bodyPr rtlCol="0">
            <a:normAutofit/>
          </a:bodyPr>
          <a:lstStyle/>
          <a:p>
            <a:pPr algn="ctr"/>
            <a:r>
              <a:rPr lang="el-GR" dirty="0"/>
              <a:t>Αντεστραμμένη τάξη - Βήματα υλοποίησης</a:t>
            </a:r>
            <a:br>
              <a:rPr lang="el-GR" dirty="0"/>
            </a:b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8" y="1819220"/>
            <a:ext cx="7222837" cy="50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840" y="466343"/>
            <a:ext cx="11384280" cy="1362113"/>
          </a:xfrm>
        </p:spPr>
        <p:txBody>
          <a:bodyPr rtlCol="0">
            <a:normAutofit/>
          </a:bodyPr>
          <a:lstStyle/>
          <a:p>
            <a:pPr algn="ctr"/>
            <a:r>
              <a:rPr lang="el-GR" dirty="0"/>
              <a:t>Αντεστραμμένη τάξη - Βήματα υλοποίησης</a:t>
            </a:r>
            <a:br>
              <a:rPr lang="el-GR" dirty="0"/>
            </a:b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92" y="1839208"/>
            <a:ext cx="7222836" cy="50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3840" y="466343"/>
            <a:ext cx="11384280" cy="1362113"/>
          </a:xfrm>
        </p:spPr>
        <p:txBody>
          <a:bodyPr rtlCol="0">
            <a:normAutofit/>
          </a:bodyPr>
          <a:lstStyle/>
          <a:p>
            <a:pPr algn="ctr"/>
            <a:r>
              <a:rPr lang="el-GR" dirty="0"/>
              <a:t>Αντεστραμμένη τάξη - Βήματα υλοποίησης</a:t>
            </a:r>
            <a:br>
              <a:rPr lang="el-GR" dirty="0"/>
            </a:b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09" y="1828456"/>
            <a:ext cx="7241309" cy="50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l-GR" dirty="0"/>
              <a:t>Αντεστραμμένη </a:t>
            </a:r>
            <a:r>
              <a:rPr lang="el-GR" dirty="0" smtClean="0"/>
              <a:t>τάξη</a:t>
            </a:r>
            <a:endParaRPr lang="el-GR" dirty="0"/>
          </a:p>
        </p:txBody>
      </p:sp>
      <p:sp>
        <p:nvSpPr>
          <p:cNvPr id="14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Εργαλεία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33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el-GR" sz="4800" dirty="0" smtClean="0"/>
              <a:t>Αντεστραμμένη Τάξη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flipped classroom</a:t>
            </a:r>
            <a:endParaRPr lang="el-GR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Νίκος Φαχαντίδης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340" y="860154"/>
            <a:ext cx="20574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/>
            <a:r>
              <a:rPr lang="el-GR" dirty="0"/>
              <a:t>Αντεστραμμένη τάξη </a:t>
            </a:r>
            <a:r>
              <a:rPr lang="el-GR" dirty="0" smtClean="0"/>
              <a:t>–</a:t>
            </a:r>
            <a:r>
              <a:rPr lang="en-US" dirty="0" smtClean="0"/>
              <a:t> </a:t>
            </a:r>
            <a:r>
              <a:rPr lang="el-GR" dirty="0" smtClean="0"/>
              <a:t>Εργαλεία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609600" y="1828457"/>
            <a:ext cx="10835640" cy="5029544"/>
          </a:xfrm>
        </p:spPr>
        <p:txBody>
          <a:bodyPr>
            <a:normAutofit lnSpcReduction="10000"/>
          </a:bodyPr>
          <a:lstStyle/>
          <a:p>
            <a:r>
              <a:rPr lang="en-US" sz="1900" b="1" dirty="0"/>
              <a:t>Tools For </a:t>
            </a:r>
            <a:r>
              <a:rPr lang="en-US" sz="1900" b="1" dirty="0" err="1"/>
              <a:t>Screencasting</a:t>
            </a:r>
            <a:endParaRPr lang="en-US" sz="1900" b="1" dirty="0"/>
          </a:p>
          <a:p>
            <a:r>
              <a:rPr lang="en-US" sz="1900" dirty="0"/>
              <a:t>Educators use </a:t>
            </a:r>
            <a:r>
              <a:rPr lang="en-US" sz="1900" dirty="0" err="1"/>
              <a:t>screencasting</a:t>
            </a:r>
            <a:r>
              <a:rPr lang="en-US" sz="1900" dirty="0"/>
              <a:t> software to do a recording of their computer screen that can be used to create a lecture video. Teachers can also record their tablet screen as they write on it. The software records audio of the instructor and in some cases video too (using a webcam). Some of the popular software for </a:t>
            </a:r>
            <a:r>
              <a:rPr lang="en-US" sz="1900" dirty="0" err="1"/>
              <a:t>screencasting</a:t>
            </a:r>
            <a:r>
              <a:rPr lang="en-US" sz="1900" dirty="0"/>
              <a:t> are:</a:t>
            </a:r>
          </a:p>
          <a:p>
            <a:r>
              <a:rPr lang="en-US" sz="1900" dirty="0">
                <a:hlinkClick r:id="rId3" tooltip="Camtasia "/>
              </a:rPr>
              <a:t>Camtasia </a:t>
            </a:r>
            <a:r>
              <a:rPr lang="en-US" sz="1900" dirty="0"/>
              <a:t>(PC and Mac) - Using Camtasia, you can add music effects, video effects, notes, annotations, and more to the recorded video.</a:t>
            </a:r>
          </a:p>
          <a:p>
            <a:r>
              <a:rPr lang="en-US" sz="1900" dirty="0">
                <a:hlinkClick r:id="rId4" tooltip="Screencast-o-Matic"/>
              </a:rPr>
              <a:t>Screencast-o-</a:t>
            </a:r>
            <a:r>
              <a:rPr lang="en-US" sz="1900" dirty="0" err="1">
                <a:hlinkClick r:id="rId4" tooltip="Screencast-o-Matic"/>
              </a:rPr>
              <a:t>Matic</a:t>
            </a:r>
            <a:r>
              <a:rPr lang="en-US" sz="1900" dirty="0"/>
              <a:t> (PC and Mac) - Screencast-o-</a:t>
            </a:r>
            <a:r>
              <a:rPr lang="en-US" sz="1900" dirty="0" err="1"/>
              <a:t>Matic</a:t>
            </a:r>
            <a:r>
              <a:rPr lang="en-US" sz="1900" dirty="0"/>
              <a:t> allows you to easily edit your recorded videos and share them on various platforms.</a:t>
            </a:r>
          </a:p>
          <a:p>
            <a:r>
              <a:rPr lang="en-US" sz="1900" dirty="0" err="1">
                <a:hlinkClick r:id="rId5" tooltip="Snagit "/>
              </a:rPr>
              <a:t>Snagit</a:t>
            </a:r>
            <a:r>
              <a:rPr lang="en-US" sz="1900" dirty="0"/>
              <a:t> (PC and Mac) - With </a:t>
            </a:r>
            <a:r>
              <a:rPr lang="en-US" sz="1900" dirty="0" err="1"/>
              <a:t>Snagit</a:t>
            </a:r>
            <a:r>
              <a:rPr lang="en-US" sz="1900" dirty="0"/>
              <a:t>, you can capture high-quality screenshots and videos in one program. Other useful features include built-in editing and text grabber.</a:t>
            </a:r>
          </a:p>
          <a:p>
            <a:r>
              <a:rPr lang="en-US" sz="1900" dirty="0" err="1">
                <a:hlinkClick r:id="rId6" tooltip="Screencastify "/>
              </a:rPr>
              <a:t>Screencastify</a:t>
            </a:r>
            <a:r>
              <a:rPr lang="en-US" sz="1900" dirty="0"/>
              <a:t> (Google Chrome extension) - </a:t>
            </a:r>
            <a:r>
              <a:rPr lang="en-US" sz="1900" dirty="0" err="1"/>
              <a:t>Screencastify</a:t>
            </a:r>
            <a:r>
              <a:rPr lang="en-US" sz="1900" dirty="0"/>
              <a:t> creates screen recordings using the browser extension. There is an option to add microphone recordings as well. All the videos are saved in Google Drive.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83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/>
            <a:r>
              <a:rPr lang="el-GR" dirty="0"/>
              <a:t>Αντεστραμμένη τάξη </a:t>
            </a:r>
            <a:r>
              <a:rPr lang="el-GR" dirty="0" smtClean="0"/>
              <a:t>–</a:t>
            </a:r>
            <a:r>
              <a:rPr lang="en-US" dirty="0" smtClean="0"/>
              <a:t> </a:t>
            </a:r>
            <a:r>
              <a:rPr lang="el-GR" dirty="0" smtClean="0"/>
              <a:t>Εργαλεία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609600" y="1828457"/>
            <a:ext cx="10835640" cy="5029544"/>
          </a:xfrm>
        </p:spPr>
        <p:txBody>
          <a:bodyPr>
            <a:normAutofit fontScale="77500" lnSpcReduction="20000"/>
          </a:bodyPr>
          <a:lstStyle/>
          <a:p>
            <a:r>
              <a:rPr lang="en-US" sz="2300" b="1" dirty="0"/>
              <a:t>Tools For Videos</a:t>
            </a:r>
          </a:p>
          <a:p>
            <a:r>
              <a:rPr lang="en-US" sz="2300" dirty="0"/>
              <a:t>While some teachers prefer </a:t>
            </a:r>
            <a:r>
              <a:rPr lang="en-US" sz="2300" dirty="0" err="1"/>
              <a:t>screencasting</a:t>
            </a:r>
            <a:r>
              <a:rPr lang="en-US" sz="2300" dirty="0"/>
              <a:t>, others like to simply use a video camera (or a smartphone) to record instructional videos. A number of professional tools are present to edit videos and make them interactive. We list down some easy-to-use video creation/editing tools:</a:t>
            </a:r>
          </a:p>
          <a:p>
            <a:r>
              <a:rPr lang="en-US" sz="2300" dirty="0" err="1">
                <a:hlinkClick r:id="rId3" tooltip="EdPuzzle"/>
              </a:rPr>
              <a:t>EdPuzzle</a:t>
            </a:r>
            <a:r>
              <a:rPr lang="en-US" sz="2300" dirty="0"/>
              <a:t> (Android, iOS, Chrome, </a:t>
            </a:r>
            <a:r>
              <a:rPr lang="en-US" sz="2300" dirty="0" err="1"/>
              <a:t>Youtube</a:t>
            </a:r>
            <a:r>
              <a:rPr lang="en-US" sz="2300" dirty="0"/>
              <a:t> extension) - </a:t>
            </a:r>
            <a:r>
              <a:rPr lang="en-US" sz="2300" dirty="0" err="1"/>
              <a:t>EdPuzzle</a:t>
            </a:r>
            <a:r>
              <a:rPr lang="en-US" sz="2300" dirty="0"/>
              <a:t> is an amazing tool to make any video interactive using audio and questions. You can track if your videos are being watched by students and how much time is spent on a section to get an idea of how well they have understood the concept. You can use even existing videos or upload your own.</a:t>
            </a:r>
          </a:p>
          <a:p>
            <a:r>
              <a:rPr lang="en-US" sz="2300" dirty="0" err="1">
                <a:hlinkClick r:id="rId4" tooltip="Playposit"/>
              </a:rPr>
              <a:t>Playposit</a:t>
            </a:r>
            <a:r>
              <a:rPr lang="en-US" sz="2300" dirty="0"/>
              <a:t> (PC and MAC) - Using </a:t>
            </a:r>
            <a:r>
              <a:rPr lang="en-US" sz="2300" dirty="0" err="1"/>
              <a:t>Playposit</a:t>
            </a:r>
            <a:r>
              <a:rPr lang="en-US" sz="2300" dirty="0"/>
              <a:t>, you can enrich videos with a variety of interactions. These options are live feedback for learners, tracking of response on content, and adding questions/discussions/multiple choice/poll survey/open response/third-party rich content. There is LMS integration available with the software.</a:t>
            </a:r>
          </a:p>
          <a:p>
            <a:r>
              <a:rPr lang="en-US" sz="2300" dirty="0" err="1">
                <a:hlinkClick r:id="rId5" tooltip="Tes Teach"/>
              </a:rPr>
              <a:t>Tes</a:t>
            </a:r>
            <a:r>
              <a:rPr lang="en-US" sz="2300" dirty="0">
                <a:hlinkClick r:id="rId5" tooltip="Tes Teach"/>
              </a:rPr>
              <a:t> Teach</a:t>
            </a:r>
            <a:r>
              <a:rPr lang="en-US" sz="2300" dirty="0"/>
              <a:t> (iOS and Google Chrome) - With </a:t>
            </a:r>
            <a:r>
              <a:rPr lang="en-US" sz="2300" dirty="0" err="1"/>
              <a:t>Tes</a:t>
            </a:r>
            <a:r>
              <a:rPr lang="en-US" sz="2300" dirty="0"/>
              <a:t> Teach, you can create interactive lessons, projects, presentations, quizzes, and discussions. It includes support for </a:t>
            </a:r>
            <a:r>
              <a:rPr lang="en-US" sz="2300" dirty="0" err="1"/>
              <a:t>Youtube</a:t>
            </a:r>
            <a:r>
              <a:rPr lang="en-US" sz="2300" dirty="0"/>
              <a:t> links, PDFs, Dropbox, and Google Drive.</a:t>
            </a:r>
          </a:p>
          <a:p>
            <a:r>
              <a:rPr lang="en-US" sz="2300" dirty="0" err="1"/>
              <a:t>Classflow</a:t>
            </a:r>
            <a:r>
              <a:rPr lang="en-US" sz="2300" dirty="0"/>
              <a:t> (PC and Mac) - </a:t>
            </a:r>
            <a:r>
              <a:rPr lang="en-US" sz="2300" dirty="0" err="1"/>
              <a:t>Classflow</a:t>
            </a:r>
            <a:r>
              <a:rPr lang="en-US" sz="2300" dirty="0"/>
              <a:t> can be used to make presentations for interactive displays like Smart, Epson, and others. You can add interactive quizzes, polls, and activities; send digital badges for recognition; collaborate with students; and insert ready-made activities, videos, and other resources from a dedicated marketplace.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50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/>
            <a:r>
              <a:rPr lang="el-GR" dirty="0"/>
              <a:t>Αντεστραμμένη τάξη </a:t>
            </a:r>
            <a:r>
              <a:rPr lang="el-GR" dirty="0" smtClean="0"/>
              <a:t>–</a:t>
            </a:r>
            <a:r>
              <a:rPr lang="en-US" dirty="0" smtClean="0"/>
              <a:t> </a:t>
            </a:r>
            <a:r>
              <a:rPr lang="el-GR" dirty="0" smtClean="0"/>
              <a:t>Εργαλεία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609600" y="1828457"/>
            <a:ext cx="10835640" cy="5029544"/>
          </a:xfrm>
        </p:spPr>
        <p:txBody>
          <a:bodyPr>
            <a:normAutofit/>
          </a:bodyPr>
          <a:lstStyle/>
          <a:p>
            <a:r>
              <a:rPr lang="en-US" sz="6000" dirty="0"/>
              <a:t>https://</a:t>
            </a:r>
            <a:r>
              <a:rPr lang="en-US" sz="6000" dirty="0" smtClean="0"/>
              <a:t>flixier.com</a:t>
            </a:r>
            <a:endParaRPr lang="el-GR" sz="6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l="-1" r="51636"/>
          <a:stretch/>
        </p:blipFill>
        <p:spPr>
          <a:xfrm>
            <a:off x="1476375" y="3855720"/>
            <a:ext cx="4893945" cy="280701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/>
          <a:srcRect r="1067"/>
          <a:stretch/>
        </p:blipFill>
        <p:spPr>
          <a:xfrm>
            <a:off x="6631416" y="2759392"/>
            <a:ext cx="5560584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n-US" dirty="0" smtClean="0"/>
              <a:t>Flipped classroom</a:t>
            </a:r>
            <a:endParaRPr lang="el-GR" dirty="0"/>
          </a:p>
        </p:txBody>
      </p:sp>
      <p:sp>
        <p:nvSpPr>
          <p:cNvPr id="14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Γιατί </a:t>
            </a:r>
            <a:r>
              <a:rPr lang="en-US" dirty="0" smtClean="0"/>
              <a:t>lipped </a:t>
            </a:r>
            <a:r>
              <a:rPr lang="el-GR" dirty="0" smtClean="0"/>
              <a:t>και πως φτάσαμε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 algn="ctr"/>
            <a:r>
              <a:rPr lang="en-US" dirty="0" smtClean="0"/>
              <a:t>Flipped Classroom – </a:t>
            </a:r>
            <a:r>
              <a:rPr lang="el-GR" dirty="0" smtClean="0"/>
              <a:t>Αντεστραμμένη Τάξη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/>
          <a:srcRect r="50624"/>
          <a:stretch/>
        </p:blipFill>
        <p:spPr>
          <a:xfrm>
            <a:off x="545105" y="1828456"/>
            <a:ext cx="4941299" cy="5029544"/>
          </a:xfrm>
          <a:prstGeom prst="rect">
            <a:avLst/>
          </a:prstGeom>
        </p:spPr>
      </p:pic>
      <p:sp>
        <p:nvSpPr>
          <p:cNvPr id="6" name="Αριστερό-δεξί βέλος 5"/>
          <p:cNvSpPr/>
          <p:nvPr/>
        </p:nvSpPr>
        <p:spPr>
          <a:xfrm>
            <a:off x="5715003" y="4658207"/>
            <a:ext cx="958646" cy="552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/>
          <a:srcRect l="51587"/>
          <a:stretch/>
        </p:blipFill>
        <p:spPr>
          <a:xfrm>
            <a:off x="6902249" y="1828456"/>
            <a:ext cx="4844845" cy="50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4" y="2020529"/>
            <a:ext cx="12001689" cy="483747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 algn="ctr"/>
            <a:r>
              <a:rPr lang="en-US" dirty="0" smtClean="0"/>
              <a:t>Flipped Classroom – </a:t>
            </a:r>
            <a:r>
              <a:rPr lang="el-GR" dirty="0" smtClean="0"/>
              <a:t>Αντεστραμμένη Τάξη</a:t>
            </a:r>
            <a:endParaRPr lang="el-GR" dirty="0"/>
          </a:p>
        </p:txBody>
      </p:sp>
      <p:sp>
        <p:nvSpPr>
          <p:cNvPr id="4" name="Οβάλ 3"/>
          <p:cNvSpPr/>
          <p:nvPr/>
        </p:nvSpPr>
        <p:spPr>
          <a:xfrm>
            <a:off x="9601200" y="3805084"/>
            <a:ext cx="132735" cy="147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315481" y="2127977"/>
            <a:ext cx="423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Αποτέλεσμα του </a:t>
            </a:r>
            <a:r>
              <a:rPr lang="en-US" sz="2800" b="1" dirty="0" smtClean="0"/>
              <a:t>Covid-19 </a:t>
            </a:r>
            <a:r>
              <a:rPr lang="el-GR" sz="2800" b="1" dirty="0" smtClean="0"/>
              <a:t>;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033838" indent="-4033838" algn="ctr"/>
            <a:r>
              <a:rPr lang="en-US" dirty="0" smtClean="0"/>
              <a:t>Flipped Classroom – </a:t>
            </a:r>
            <a:r>
              <a:rPr lang="el-GR" dirty="0" smtClean="0"/>
              <a:t>Αντεστραμμένη Τάξη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r="5269"/>
          <a:stretch/>
        </p:blipFill>
        <p:spPr>
          <a:xfrm>
            <a:off x="6129" y="2728616"/>
            <a:ext cx="12185872" cy="36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l-GR" dirty="0" smtClean="0"/>
              <a:t>Δύο ευρηματικοί καθηγητές χημείας: </a:t>
            </a:r>
            <a:br>
              <a:rPr lang="el-GR" dirty="0" smtClean="0"/>
            </a:br>
            <a:r>
              <a:rPr lang="en-US" dirty="0" smtClean="0"/>
              <a:t>Jonathan </a:t>
            </a:r>
            <a:r>
              <a:rPr lang="en-US" dirty="0"/>
              <a:t>Bergmann and Aaron </a:t>
            </a:r>
            <a:r>
              <a:rPr lang="en-US" dirty="0" err="1" smtClean="0"/>
              <a:t>Sams</a:t>
            </a:r>
            <a:r>
              <a:rPr lang="el-GR" dirty="0"/>
              <a:t> </a:t>
            </a:r>
            <a:r>
              <a:rPr lang="el-GR" dirty="0" smtClean="0"/>
              <a:t>,</a:t>
            </a:r>
            <a:r>
              <a:rPr lang="en-US" dirty="0" smtClean="0"/>
              <a:t>2007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27" y="1828456"/>
            <a:ext cx="9112808" cy="50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0728" y="466343"/>
            <a:ext cx="4220988" cy="1362113"/>
          </a:xfrm>
        </p:spPr>
        <p:txBody>
          <a:bodyPr rtlCol="0">
            <a:normAutofit/>
          </a:bodyPr>
          <a:lstStyle/>
          <a:p>
            <a:r>
              <a:rPr lang="el-GR" dirty="0" smtClean="0"/>
              <a:t>Αντιστροφή …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36" y="466343"/>
            <a:ext cx="6410534" cy="6362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5626" y="2654710"/>
            <a:ext cx="12935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Χρόνο</a:t>
            </a:r>
          </a:p>
          <a:p>
            <a:r>
              <a:rPr lang="el-GR" sz="3200" dirty="0" smtClean="0"/>
              <a:t>Χώρο</a:t>
            </a:r>
          </a:p>
          <a:p>
            <a:r>
              <a:rPr lang="el-GR" sz="3200" dirty="0" smtClean="0"/>
              <a:t>Δράση</a:t>
            </a:r>
          </a:p>
          <a:p>
            <a:r>
              <a:rPr lang="el-GR" sz="3200" dirty="0" smtClean="0"/>
              <a:t>…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7621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Εκπαιδευτικά θέματα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17_TF03462902_TF03462902" id="{83FC9EF6-3E43-452E-AFB3-D075EF265CD9}" vid="{6594177A-2A4C-4CF8-9AD4-A89940E563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εκπαιδευτικών θεμάτων, σχεδίαση με ζωγραφιές σε μαυροπίνακα (ευρείας οθόνης)</Template>
  <TotalTime>1573</TotalTime>
  <Words>693</Words>
  <Application>Microsoft Office PowerPoint</Application>
  <PresentationFormat>Widescreen</PresentationFormat>
  <Paragraphs>87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</vt:lpstr>
      <vt:lpstr>Εκπαιδευτικά θέματα 16x9</vt:lpstr>
      <vt:lpstr>Office Theme</vt:lpstr>
      <vt:lpstr>ΠΕ2.2 Επιμορφωτικό πρόγραμμα με θέμα “Παιδαγωγική &amp; διδασκαλία στη Γ’ εκπαίδευση. Καινοτόμες μέθοδοι και τεχνικές διδασκαλίας”</vt:lpstr>
      <vt:lpstr>Άδεια χρήσης</vt:lpstr>
      <vt:lpstr>Αντεστραμμένη Τάξη flipped classroom</vt:lpstr>
      <vt:lpstr>Flipped classroom</vt:lpstr>
      <vt:lpstr>Flipped Classroom – Αντεστραμμένη Τάξη</vt:lpstr>
      <vt:lpstr>Flipped Classroom – Αντεστραμμένη Τάξη</vt:lpstr>
      <vt:lpstr>Flipped Classroom – Αντεστραμμένη Τάξη</vt:lpstr>
      <vt:lpstr>Δύο ευρηματικοί καθηγητές χημείας:  Jonathan Bergmann and Aaron Sams ,2007</vt:lpstr>
      <vt:lpstr>Αντιστροφή …</vt:lpstr>
      <vt:lpstr>Flipped classroom</vt:lpstr>
      <vt:lpstr>Αντεστραμμένη τάξη – Ο κύκλος της δράσης</vt:lpstr>
      <vt:lpstr>Αντεστραμμένη τάξη - Χώρος</vt:lpstr>
      <vt:lpstr>Αντεστραμμένη τάξη - Χώρος</vt:lpstr>
      <vt:lpstr>Αντεστραμμένη τάξη - Χρόνος</vt:lpstr>
      <vt:lpstr>Αντεστραμμένη τάξη - δράση</vt:lpstr>
      <vt:lpstr>Αντεστραμμένη τάξη – μοντέλο SPACE</vt:lpstr>
      <vt:lpstr>Αντεστραμμένη τάξη – μοντέλο SPACE</vt:lpstr>
      <vt:lpstr>Αντεστραμμένη τάξη </vt:lpstr>
      <vt:lpstr>Αντεστραμμένη τάξη</vt:lpstr>
      <vt:lpstr>Αντεστραμμένη τάξη – οι ρόλοι</vt:lpstr>
      <vt:lpstr>Αντεστραμμένη τάξη – οι ρόλοι</vt:lpstr>
      <vt:lpstr>Αντεστραμμένη τάξη</vt:lpstr>
      <vt:lpstr>Αντεστραμμένη τάξη</vt:lpstr>
      <vt:lpstr>Αντεστραμμένη τάξη - Βήματα υλοποίησης </vt:lpstr>
      <vt:lpstr>Αντεστραμμένη τάξη - Βήματα υλοποίησης </vt:lpstr>
      <vt:lpstr>Αντεστραμμένη τάξη - Βήματα υλοποίησης </vt:lpstr>
      <vt:lpstr>Αντεστραμμένη τάξη - Βήματα υλοποίησης </vt:lpstr>
      <vt:lpstr>Αντεστραμμένη τάξη - Βήματα υλοποίησης </vt:lpstr>
      <vt:lpstr>Αντεστραμμένη τάξη</vt:lpstr>
      <vt:lpstr>Αντεστραμμένη τάξη – Εργαλεία</vt:lpstr>
      <vt:lpstr>Αντεστραμμένη τάξη – Εργαλεία</vt:lpstr>
      <vt:lpstr>Αντεστραμμένη τάξη – Εργαλεία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User B</dc:creator>
  <cp:lastModifiedBy>Ioanna D.</cp:lastModifiedBy>
  <cp:revision>105</cp:revision>
  <dcterms:created xsi:type="dcterms:W3CDTF">2023-02-02T08:05:50Z</dcterms:created>
  <dcterms:modified xsi:type="dcterms:W3CDTF">2023-06-13T06:18:44Z</dcterms:modified>
</cp:coreProperties>
</file>